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8"/>
  </p:notesMasterIdLst>
  <p:sldIdLst>
    <p:sldId id="12799" r:id="rId2"/>
    <p:sldId id="11553" r:id="rId3"/>
    <p:sldId id="13393" r:id="rId4"/>
    <p:sldId id="12600" r:id="rId5"/>
    <p:sldId id="13483" r:id="rId6"/>
    <p:sldId id="13484" r:id="rId7"/>
    <p:sldId id="13485" r:id="rId8"/>
    <p:sldId id="13486" r:id="rId9"/>
    <p:sldId id="13487" r:id="rId10"/>
    <p:sldId id="13488" r:id="rId11"/>
    <p:sldId id="13490" r:id="rId12"/>
    <p:sldId id="12800" r:id="rId13"/>
    <p:sldId id="13489" r:id="rId14"/>
    <p:sldId id="13183" r:id="rId15"/>
    <p:sldId id="13502" r:id="rId16"/>
    <p:sldId id="13503" r:id="rId17"/>
    <p:sldId id="13504" r:id="rId18"/>
    <p:sldId id="13491" r:id="rId19"/>
    <p:sldId id="13501" r:id="rId20"/>
    <p:sldId id="13498" r:id="rId21"/>
    <p:sldId id="13492" r:id="rId22"/>
    <p:sldId id="13494" r:id="rId23"/>
    <p:sldId id="13499" r:id="rId24"/>
    <p:sldId id="13495" r:id="rId25"/>
    <p:sldId id="13500" r:id="rId26"/>
    <p:sldId id="114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4966A7"/>
    <a:srgbClr val="0E1527"/>
    <a:srgbClr val="852911"/>
    <a:srgbClr val="8A0000"/>
    <a:srgbClr val="401206"/>
    <a:srgbClr val="A9521B"/>
    <a:srgbClr val="003B95"/>
    <a:srgbClr val="33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1" autoAdjust="0"/>
    <p:restoredTop sz="76898" autoAdjust="0"/>
  </p:normalViewPr>
  <p:slideViewPr>
    <p:cSldViewPr>
      <p:cViewPr varScale="1">
        <p:scale>
          <a:sx n="66" d="100"/>
          <a:sy n="66" d="100"/>
        </p:scale>
        <p:origin x="1278"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2564495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using</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name “Simon Peter”. He may possibly combining these distinctly Hebrew and Jewish name as an indication of the mixed audience of Jews and Gentiles.</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221026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first letter Peter simply calls himself an apostle of Jesus Christ, but here he also describes himself as a “bondservant”, in sharp contrast with the arrogant and disobedient false teachers who will even deny “the Lord of bought them”. He is first Christ’s servant and His apostle second.</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3492117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Reasons</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385450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just" defTabSz="914400" rtl="0" eaLnBrk="1" fontAlgn="auto" latinLnBrk="0" hangingPunct="1">
              <a:lnSpc>
                <a:spcPct val="95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referred to by any early church fathers</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second century – Silence does not argue for or against Petrine authorship. The letter is short and was probably not widely circulated at first. </a:t>
            </a:r>
          </a:p>
          <a:p>
            <a:pPr marL="0" marR="0" lvl="0" indent="0" algn="just" defTabSz="914400" rtl="0" eaLnBrk="1" fontAlgn="auto" latinLnBrk="0" hangingPunct="1">
              <a:lnSpc>
                <a:spcPct val="95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95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third century 2 Peter was referred to by several prominent church fathers. By the fourth century the Petrine authorship was strongly affirmed. Both Athanasius and Augustine considered 2 Peter as canonical. Jerome place it in the Latin Vulgate. And the third Council of Carthage recognized the intrinsic authority and worth of 2 Peter. </a:t>
            </a:r>
          </a:p>
          <a:p>
            <a:pPr marL="0" marR="0" lvl="0" indent="0" algn="just" defTabSz="914400" rtl="0" eaLnBrk="1" fontAlgn="auto" latinLnBrk="0" hangingPunct="1">
              <a:lnSpc>
                <a:spcPct val="95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95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 acceptance may have come slowly because of s</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uspicion of other letters in the early church bearing</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name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the apostles. Forgeries</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were fairly common in the early church. Even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Paul</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warned about forged letters (2 Thess. 2:2). [There are pseudonymous writings as the Apocalypse of Peter, the Gospel of Peter and the Acts of Peter that were rejected]. Also, the letter was written not long before his death and so he was not around to verify its authenticity. </a:t>
            </a:r>
          </a:p>
          <a:p>
            <a:pPr marL="0" marR="0" lvl="0" indent="0" algn="just" defTabSz="914400" rtl="0" eaLnBrk="1" fontAlgn="auto" latinLnBrk="0" hangingPunct="1">
              <a:lnSpc>
                <a:spcPct val="95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95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Jerome first pointed out the stylistic differences, but explain the differences by the fact that Peter used a scribe [Silvanus] in the first letter and not in the second. The differences are plausibly explained by the fact that the two letter contain different subject matter and different purposes. There may be just as many stylistic similarities as there are differences. </a:t>
            </a:r>
          </a:p>
          <a:p>
            <a:pPr marL="0" marR="0" lvl="0" indent="0" algn="just" defTabSz="914400" rtl="0" eaLnBrk="1" fontAlgn="auto" latinLnBrk="0" hangingPunct="1">
              <a:lnSpc>
                <a:spcPct val="95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95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two books are filled with what is known as “hapax </a:t>
            </a:r>
            <a:r>
              <a:rPr lang="en-US" sz="1200" b="0" baseline="0"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legomena</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words that occur only once in the NT. There are proportionately more of these words than most NT books their size. In fact Homer K. </a:t>
            </a:r>
            <a:r>
              <a:rPr lang="en-US" sz="1200" b="0" baseline="0"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Ebright</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concluded that the noticeable differences are not between the two Petrine Epistles but between these Epistles and the rest of the NT. This may point to a common author who had a rich vocabulary and a public speaker’s flare for fresh creative expression. (BKC, p. 860)</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308030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were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aliens and dispersed Jews and Gentiles living in a foreign land. The current evil world is not our permanent home. Our stay here is only for a little while.</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3396713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2796407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recipients of the letter are only described</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general terms.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those who have obtained” is all one word in Greek and Gangel calls this an unusual verb, “lanchano” – “to obtain by lot” or by the will of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Calvinist believe that this is faith that is given to the believer in order that he may believe and be saved, saving faith is a gift of God, they say. The unbeliever must be given this faith since he has no ability at all to do so because he is dead in sin, unable to do anything – “totally inability”.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However, “faith” has no article which more likely means the subjective ability to believe. In other words, God does not give us the faith to believe, but He does give us, mankind that is, the ability to believe. If someone chooses not to believe it was not because he was not able, he could not, it was because he was not willing. If someone believes, he did so because he had not only possessed the ability to do so, he could believe, but also because he was willing to do so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faith is also “precious” or “of equal value”. The readers faith was every bit as much of value for them as it had been for the Apostles who were eyewitnesses of its reality. Its worth was not diminished by the fact that they themselves had not seen what the Apostles had seen, heard and 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“Their faith had obtained them a righteous standing before God (justification) and it also directed them toward righteous living. The full value of the faith could only be realized in one sphere, namely, the sphere of divine righteousness, both imputed (credited by faith alone), and experiential (lived out in their lives). As the epistle unfolds, it is clear that the false teachers threaten the readers’ experience of righteousness.” (Hodges, p. 16) The false teachers could not threated their imputed righteousness which belongs to them forever as a result of an irrevocable free gift from God received by faith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grammar here clearly indicates that “God and Savior” are one Person, not two. This passages ranks as one of the great Christological passages of the NT which plainly teaches that Jesus is coequal in nature with God the Father.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3465748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a lot of mathematics in second Peter. He uses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multiplication</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is magnified growth. In verse 5 of chapter one he going to say by giving all diligence that we can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add</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our faith. But failing to do so will result in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subtraction</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latter end is worse (morally) for them than the beginning.” (2:20) And the false teachers caused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division</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Peter’s desire is that the readers might discover how God can multiply their experiences of His grace and peace. They already possessed grace and peace by faith, but who wants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“Grace and peace” is multiplied in the “knowledge” –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epignosei</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“additional or full knowledge of God, which implies a more intimate and personal relationship. Believers are urged to take advantage of the “full knowledge” available to them in Christ Jesus. The false teachers claimed to have special knowledge, usually obtained through some  eccentric experience, visions and dreams delivered sometimes by angels.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additional grace and peace though is only “in the knowledge of God and of Jesus our Lord.” Only as believers stay rooted in their knowledge of God and His Son and allow that knowledge to determine the direction of their lives—only by this will they truly experience, ever more abundantly God’s grace and peace. Failing to do so and being fooled by the false teachers will only lead into a quagmire of sin, the swamp.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 faithful shepherd of Christ’s flock, is writing so as to warn his fellow believers of the coming of false teachers who will lead them into the swamp.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148392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Verses 3 and 4 is one sentence.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elaborate structure is intended to introduce the epistles’ prologue [Introduction], and is connected to verse 5-9.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(or since) His divine power has given to us…” (vv.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also (or, and indeed) for this very reason… add to your faith.”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gracious provision for us (3-4) is the foundational reason why we should follow through and add to our faith.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238635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947168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1698586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3499867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a:t>
            </a:r>
            <a:r>
              <a:rPr lang="en-US" baseline="0" dirty="0" smtClean="0"/>
              <a:t> ready for the blessed hope? In light of the Lord and Saviors’ soon return and the gracious provisions He has provide are you ready to grow in holiness in the knowledge of great God and Savior, Jesus Christ? Are you ready to add good works to your faith? Not to obtain salvation, but to add to your salvation. If so, I’ll see you next week!</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309126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message of</a:t>
            </a:r>
            <a:r>
              <a:rPr lang="en-US" baseline="0" dirty="0" smtClean="0"/>
              <a:t> Second Peter is about hope.</a:t>
            </a:r>
            <a:endParaRPr lang="en-US" dirty="0" smtClean="0"/>
          </a:p>
          <a:p>
            <a:endParaRPr lang="en-US" dirty="0" smtClean="0"/>
          </a:p>
          <a:p>
            <a:r>
              <a:rPr lang="en-US" dirty="0" smtClean="0"/>
              <a:t>Instead of putting</a:t>
            </a:r>
            <a:r>
              <a:rPr lang="en-US" baseline="0" dirty="0" smtClean="0"/>
              <a:t> our hope in the world and ever investing in the things of this world, Peter tells us to put our hope in Christ. Instead of being misled by false promises of fame and glory in this world, we ought to live in the expectation of the prophetic promises of Jesus’ soon return to establish His glorious kingdom on earth until the conclusion of all things, and then at that time He will create an new heaven and new earth in which only righteousness will exists.</a:t>
            </a:r>
          </a:p>
          <a:p>
            <a:endParaRPr lang="en-US" baseline="0" dirty="0" smtClean="0"/>
          </a:p>
          <a:p>
            <a:r>
              <a:rPr lang="en-US" baseline="0" dirty="0" smtClean="0"/>
              <a:t>The more we are rooted in this promise and hope, the more we ought to live in holiness, adding good moral conduct to our faith, persevering in the midst of personal trials, and developing our Christian character all in the expectation of being rewarded with a rich entrance to Jesus’ future kingdom.</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a:t>
            </a:fld>
            <a:endParaRPr lang="en-US"/>
          </a:p>
        </p:txBody>
      </p:sp>
    </p:spTree>
    <p:extLst>
      <p:ext uri="{BB962C8B-B14F-4D97-AF65-F5344CB8AC3E}">
        <p14:creationId xmlns:p14="http://schemas.microsoft.com/office/powerpoint/2010/main" val="18850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a:p>
        </p:txBody>
      </p:sp>
    </p:spTree>
    <p:extLst>
      <p:ext uri="{BB962C8B-B14F-4D97-AF65-F5344CB8AC3E}">
        <p14:creationId xmlns:p14="http://schemas.microsoft.com/office/powerpoint/2010/main" val="117491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246084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142729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209446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31997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144432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61833" y="4527636"/>
            <a:ext cx="4620334"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 1:1-4</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190971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ppt_w*0.7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62347" y="1473956"/>
            <a:ext cx="8781653" cy="138499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Hope of Christ’s Coming will Encounter Opposition – </a:t>
            </a:r>
            <a:r>
              <a:rPr lang="en-US" sz="41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 – 3:9</a:t>
            </a:r>
            <a:endParaRPr lang="en-US" sz="41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717176" y="2858951"/>
            <a:ext cx="6553200"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Coming </a:t>
            </a:r>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of False Teachers –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2:1-3</a:t>
            </a:r>
            <a:endParaRPr lang="en-US" sz="40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703729" y="3635337"/>
            <a:ext cx="6553200"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2:4-9</a:t>
            </a:r>
            <a:endParaRPr lang="en-US" sz="40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685800" y="4496368"/>
            <a:ext cx="7047308"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Character</a:t>
            </a:r>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2:10-17</a:t>
            </a:r>
            <a:endParaRPr lang="en-US" sz="40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703729" y="5273352"/>
            <a:ext cx="7012446"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Victims</a:t>
            </a:r>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2:18-21</a:t>
            </a:r>
            <a:endParaRPr lang="en-US" sz="40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703729" y="6088651"/>
            <a:ext cx="6553200"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Doctrine</a:t>
            </a:r>
            <a:r>
              <a:rPr lang="en-US" sz="40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0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3:1-9</a:t>
            </a:r>
            <a:endParaRPr lang="en-US" sz="40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3296680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75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2"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362346" y="3020686"/>
            <a:ext cx="872412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Hope of Christ’s Coming is a Certainty – </a:t>
            </a:r>
            <a:r>
              <a:rPr lang="en-US" sz="41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1:16-21</a:t>
            </a:r>
            <a:endParaRPr lang="en-US" sz="41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4825" y="1488797"/>
            <a:ext cx="8446471" cy="144655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Hold Fast to the Hope of Christ’s Coming</a:t>
            </a:r>
          </a:p>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54120" y="3923679"/>
            <a:ext cx="8781653" cy="138499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Hope of Christ’s Coming will Encounter Opposition – </a:t>
            </a:r>
            <a:r>
              <a:rPr lang="en-US" sz="41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 – 3:9</a:t>
            </a:r>
            <a:endParaRPr lang="en-US" sz="41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87620" y="5336580"/>
            <a:ext cx="8798846" cy="138499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Hope of Christ’s Coming will Culminate in the Day of the Lord – </a:t>
            </a:r>
            <a:r>
              <a:rPr lang="en-US" sz="41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3:10-13</a:t>
            </a:r>
            <a:endParaRPr lang="en-US" sz="41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948734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1" y="1271989"/>
            <a:ext cx="2471909"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Key Verse</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47649" y="2213049"/>
            <a:ext cx="8648701" cy="304698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since all these things will be dissolved, what manner of persons ought you to be in holy conduct and godliness” </a:t>
            </a:r>
          </a:p>
          <a:p>
            <a:pPr algn="just"/>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3:11)</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8" name="Picture 7" descr="See the source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0133" y="4648200"/>
            <a:ext cx="1885950" cy="1946771"/>
          </a:xfrm>
          <a:prstGeom prst="ellipse">
            <a:avLst/>
          </a:prstGeom>
          <a:ln>
            <a:noFill/>
          </a:ln>
          <a:effectLst>
            <a:outerShdw blurRad="76200" dir="18900000" sy="23000" kx="-1200000" algn="bl" rotWithShape="0">
              <a:prstClr val="black">
                <a:alpha val="50000"/>
              </a:prstClr>
            </a:outerShdw>
            <a:softEdge rad="127000"/>
          </a:effectLst>
        </p:spPr>
      </p:pic>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descr="See the source image"/>
          <p:cNvPicPr/>
          <p:nvPr/>
        </p:nvPicPr>
        <p:blipFill rotWithShape="1">
          <a:blip r:embed="rId3">
            <a:extLst>
              <a:ext uri="{28A0092B-C50C-407E-A947-70E740481C1C}">
                <a14:useLocalDpi xmlns:a14="http://schemas.microsoft.com/office/drawing/2010/main" val="0"/>
              </a:ext>
            </a:extLst>
          </a:blip>
          <a:srcRect t="35020"/>
          <a:stretch/>
        </p:blipFill>
        <p:spPr bwMode="auto">
          <a:xfrm>
            <a:off x="0" y="978085"/>
            <a:ext cx="9144000" cy="5956356"/>
          </a:xfrm>
          <a:prstGeom prst="rect">
            <a:avLst/>
          </a:prstGeom>
          <a:noFill/>
          <a:ln>
            <a:noFill/>
          </a:ln>
          <a:effectLst>
            <a:softEdge rad="279400"/>
          </a:effectLst>
          <a:extLst>
            <a:ext uri="{53640926-AAD7-44D8-BBD7-CCE9431645EC}">
              <a14:shadowObscured xmlns:a14="http://schemas.microsoft.com/office/drawing/2010/main"/>
            </a:ext>
          </a:extLst>
        </p:spPr>
      </p:pic>
      <p:sp>
        <p:nvSpPr>
          <p:cNvPr id="10" name="TextBox 9"/>
          <p:cNvSpPr txBox="1"/>
          <p:nvPr/>
        </p:nvSpPr>
        <p:spPr>
          <a:xfrm>
            <a:off x="280987" y="4267200"/>
            <a:ext cx="8582026" cy="2123658"/>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3175">
                  <a:solidFill>
                    <a:schemeClr val="tx1">
                      <a:lumMod val="50000"/>
                      <a:lumOff val="50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“Nevertheless </a:t>
            </a:r>
            <a:r>
              <a:rPr lang="en-US" sz="4400" b="1" dirty="0">
                <a:ln w="3175">
                  <a:solidFill>
                    <a:schemeClr val="tx1">
                      <a:lumMod val="50000"/>
                      <a:lumOff val="50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according to His promise, look for new heavens and a new earth in which righteousness </a:t>
            </a:r>
            <a:r>
              <a:rPr lang="en-US" sz="4400" b="1" dirty="0" smtClean="0">
                <a:ln w="3175">
                  <a:solidFill>
                    <a:schemeClr val="tx1">
                      <a:lumMod val="50000"/>
                      <a:lumOff val="50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dwell” </a:t>
            </a:r>
            <a:r>
              <a:rPr lang="en-US" sz="4400" b="1" dirty="0" smtClean="0">
                <a:ln w="3175">
                  <a:solidFill>
                    <a:schemeClr val="tx1">
                      <a:lumMod val="50000"/>
                      <a:lumOff val="50000"/>
                    </a:schemeClr>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3:13)</a:t>
            </a:r>
            <a:endParaRPr lang="en-US" sz="4400" b="1" dirty="0">
              <a:ln w="3175">
                <a:solidFill>
                  <a:schemeClr val="tx1">
                    <a:lumMod val="50000"/>
                    <a:lumOff val="50000"/>
                  </a:schemeClr>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81000" y="1509894"/>
            <a:ext cx="3643022" cy="892552"/>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Verse of Hope</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2411555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25346" y="2893024"/>
            <a:ext cx="3051254"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“Simon Peter”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85800" y="1996239"/>
            <a:ext cx="3581401"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Greeting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395360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6644745" y="5917503"/>
            <a:ext cx="2362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Author</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682" y="2046628"/>
            <a:ext cx="2716676" cy="3829143"/>
          </a:xfrm>
          <a:prstGeom prst="rect">
            <a:avLst/>
          </a:prstGeom>
          <a:effectLst>
            <a:softEdge rad="127000"/>
          </a:effectLst>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90460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750"/>
                                        <p:tgtEl>
                                          <p:spTgt spid="15"/>
                                        </p:tgtEl>
                                      </p:cBhvr>
                                    </p:animEffect>
                                  </p:childTnLst>
                                </p:cTn>
                              </p:par>
                            </p:childTnLst>
                          </p:cTn>
                        </p:par>
                        <p:par>
                          <p:cTn id="13" fill="hold">
                            <p:stCondLst>
                              <p:cond delay="2250"/>
                            </p:stCondLst>
                            <p:childTnLst>
                              <p:par>
                                <p:cTn id="14" presetID="2" presetClass="entr" presetSubtype="8"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fill="hold"/>
                                        <p:tgtEl>
                                          <p:spTgt spid="12"/>
                                        </p:tgtEl>
                                        <p:attrNameLst>
                                          <p:attrName>ppt_x</p:attrName>
                                        </p:attrNameLst>
                                      </p:cBhvr>
                                      <p:tavLst>
                                        <p:tav tm="0">
                                          <p:val>
                                            <p:strVal val="0-#ppt_w/2"/>
                                          </p:val>
                                        </p:tav>
                                        <p:tav tm="100000">
                                          <p:val>
                                            <p:strVal val="#ppt_x"/>
                                          </p:val>
                                        </p:tav>
                                      </p:tavLst>
                                    </p:anim>
                                    <p:anim calcmode="lin" valueType="num">
                                      <p:cBhvr additive="base">
                                        <p:cTn id="17" dur="75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ppt_x"/>
                                          </p:val>
                                        </p:tav>
                                        <p:tav tm="100000">
                                          <p:val>
                                            <p:strVal val="#ppt_x"/>
                                          </p:val>
                                        </p:tav>
                                      </p:tavLst>
                                    </p:anim>
                                    <p:anim calcmode="lin" valueType="num">
                                      <p:cBhvr additive="base">
                                        <p:cTn id="21" dur="75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2"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750" fill="hold"/>
                                        <p:tgtEl>
                                          <p:spTgt spid="17"/>
                                        </p:tgtEl>
                                        <p:attrNameLst>
                                          <p:attrName>ppt_x</p:attrName>
                                        </p:attrNameLst>
                                      </p:cBhvr>
                                      <p:tavLst>
                                        <p:tav tm="0">
                                          <p:val>
                                            <p:strVal val="1+#ppt_w/2"/>
                                          </p:val>
                                        </p:tav>
                                        <p:tav tm="100000">
                                          <p:val>
                                            <p:strVal val="#ppt_x"/>
                                          </p:val>
                                        </p:tav>
                                      </p:tavLst>
                                    </p:anim>
                                    <p:anim calcmode="lin" valueType="num">
                                      <p:cBhvr additive="base">
                                        <p:cTn id="25"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4"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25346" y="2893024"/>
            <a:ext cx="5864636"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“Simon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 bondservant and apostle of Jesus 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(1:1a)</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85800" y="1996239"/>
            <a:ext cx="3581401"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Greeting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395360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6644745" y="5917503"/>
            <a:ext cx="2362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Author</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682" y="2046628"/>
            <a:ext cx="2716676" cy="3829143"/>
          </a:xfrm>
          <a:prstGeom prst="rect">
            <a:avLst/>
          </a:prstGeom>
          <a:effectLst>
            <a:softEdge rad="127000"/>
          </a:effectLst>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277061260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25346" y="2893024"/>
            <a:ext cx="5032454"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“Simon Peter</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authorship called into question?</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85800" y="1996239"/>
            <a:ext cx="3581401"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Greeting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395360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6644745" y="5917503"/>
            <a:ext cx="2362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Author</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682" y="2046628"/>
            <a:ext cx="2716676" cy="3829143"/>
          </a:xfrm>
          <a:prstGeom prst="rect">
            <a:avLst/>
          </a:prstGeom>
          <a:effectLst>
            <a:softEdge rad="127000"/>
          </a:effectLst>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240831321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5" name="TextBox 14"/>
          <p:cNvSpPr txBox="1"/>
          <p:nvPr/>
        </p:nvSpPr>
        <p:spPr>
          <a:xfrm>
            <a:off x="575896" y="1989161"/>
            <a:ext cx="5520104" cy="13788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lnSpc>
                <a:spcPct val="95000"/>
              </a:lnSpc>
            </a:pP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referred to by any early church fathers.</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791600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Reasons for Questioning Peter’s Authorship </a:t>
            </a:r>
            <a:endParaRPr lang="en-US" sz="44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6644745" y="5917503"/>
            <a:ext cx="2362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Author</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682" y="2046628"/>
            <a:ext cx="2716676" cy="3829143"/>
          </a:xfrm>
          <a:prstGeom prst="rect">
            <a:avLst/>
          </a:prstGeom>
          <a:effectLst>
            <a:softEdge rad="127000"/>
          </a:effectLst>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1" name="TextBox 10"/>
          <p:cNvSpPr txBox="1"/>
          <p:nvPr/>
        </p:nvSpPr>
        <p:spPr>
          <a:xfrm>
            <a:off x="565324" y="3467354"/>
            <a:ext cx="5747357" cy="13788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lnSpc>
                <a:spcPct val="95000"/>
              </a:lnSpc>
            </a:pP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Early acceptance was slow due to fake letters by fake apostles.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9514" y="5103653"/>
            <a:ext cx="5632868" cy="13788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lnSpc>
                <a:spcPct val="95000"/>
              </a:lnSpc>
            </a:pP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Some questioned it because of stylistic differences.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65324137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07507" y="3028387"/>
            <a:ext cx="4821402"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 pilgrims of the dispersion in Pontus, Galatia, Cappadocia, Asia, and Bithynia…”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Peter 1:1b)</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85800" y="1996239"/>
            <a:ext cx="3581401"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Greeting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418220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5787738" y="5775223"/>
            <a:ext cx="27432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Audience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7131" y="2303421"/>
            <a:ext cx="3814817" cy="3352800"/>
          </a:xfrm>
          <a:prstGeom prst="rect">
            <a:avLst/>
          </a:prstGeom>
          <a:effectLst>
            <a:softEdge rad="63500"/>
          </a:effectLst>
        </p:spPr>
      </p:pic>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198610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194060" y="2867733"/>
            <a:ext cx="4821402"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Lord, they were Chosen, Consecrated, Confirmed  and  Cleansed </a:t>
            </a:r>
          </a:p>
          <a:p>
            <a:pPr algn="just"/>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Peter 1:1b)</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85800" y="1996239"/>
            <a:ext cx="3581401"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Greeting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418220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5787738" y="5775223"/>
            <a:ext cx="27432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Audience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980" y="2765082"/>
            <a:ext cx="3576716" cy="2690449"/>
          </a:xfrm>
          <a:prstGeom prst="rect">
            <a:avLst/>
          </a:prstGeom>
        </p:spPr>
      </p:pic>
    </p:spTree>
    <p:extLst>
      <p:ext uri="{BB962C8B-B14F-4D97-AF65-F5344CB8AC3E}">
        <p14:creationId xmlns:p14="http://schemas.microsoft.com/office/powerpoint/2010/main" val="3359549837"/>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12420" y="4339988"/>
            <a:ext cx="8519160" cy="2336024"/>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smtClean="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a:p>
            <a:pPr algn="ctr">
              <a:lnSpc>
                <a:spcPct val="90000"/>
              </a:lnSpc>
            </a:pPr>
            <a:r>
              <a:rPr lang="en-US" sz="5400" b="1" dirty="0" smtClean="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in Light of the Promised Blessed Hope of the Lord and  Savior’s Soon Return</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2188264167"/>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20684" y="2867733"/>
            <a:ext cx="4878683" cy="35548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those who have </a:t>
            </a:r>
            <a:r>
              <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obtained like precious faith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us by the righteousness of our God and Savior Jesus Christ</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85800" y="1996239"/>
            <a:ext cx="3581401"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Greeting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418220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787738" y="5775223"/>
            <a:ext cx="27432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Audience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38" y="2326502"/>
            <a:ext cx="3429000" cy="3429000"/>
          </a:xfrm>
          <a:prstGeom prst="rect">
            <a:avLst/>
          </a:prstGeom>
          <a:effectLst>
            <a:softEdge rad="127000"/>
          </a:effectLst>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51875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02754" y="3022602"/>
            <a:ext cx="5042817"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“Grace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peace be multiplied to you in the knowledge of God and of Jesus our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Lord.”</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85800" y="1996239"/>
            <a:ext cx="3581401"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Blessing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4" name="TextBox 13"/>
          <p:cNvSpPr txBox="1"/>
          <p:nvPr/>
        </p:nvSpPr>
        <p:spPr>
          <a:xfrm>
            <a:off x="313594" y="1155523"/>
            <a:ext cx="395360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2113" y="2396348"/>
            <a:ext cx="3329944" cy="3329944"/>
          </a:xfrm>
          <a:prstGeom prst="rect">
            <a:avLst/>
          </a:prstGeom>
          <a:effectLst>
            <a:softEdge rad="190500"/>
          </a:effectLst>
        </p:spPr>
      </p:pic>
      <p:sp>
        <p:nvSpPr>
          <p:cNvPr id="11" name="TextBox 10"/>
          <p:cNvSpPr txBox="1"/>
          <p:nvPr/>
        </p:nvSpPr>
        <p:spPr>
          <a:xfrm>
            <a:off x="5787738" y="5775223"/>
            <a:ext cx="27432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Growth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281941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750"/>
                                        <p:tgtEl>
                                          <p:spTgt spid="15"/>
                                        </p:tgtEl>
                                      </p:cBhvr>
                                    </p:animEffect>
                                  </p:childTnLst>
                                </p:cTn>
                              </p:par>
                            </p:childTnLst>
                          </p:cTn>
                        </p:par>
                        <p:par>
                          <p:cTn id="8" fill="hold">
                            <p:stCondLst>
                              <p:cond delay="750"/>
                            </p:stCondLst>
                            <p:childTnLst>
                              <p:par>
                                <p:cTn id="9" presetID="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5" name="TextBox 14"/>
          <p:cNvSpPr txBox="1"/>
          <p:nvPr/>
        </p:nvSpPr>
        <p:spPr>
          <a:xfrm>
            <a:off x="685800" y="1996239"/>
            <a:ext cx="58674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3" y="1139621"/>
            <a:ext cx="626201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328" y="3059855"/>
            <a:ext cx="4651513" cy="3457486"/>
          </a:xfrm>
          <a:prstGeom prst="rect">
            <a:avLst/>
          </a:prstGeom>
          <a:effectLst>
            <a:softEdge rad="1270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334592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750"/>
                                        <p:tgtEl>
                                          <p:spTgt spid="15"/>
                                        </p:tgtEl>
                                      </p:cBhvr>
                                    </p:animEffect>
                                  </p:childTnLst>
                                </p:cTn>
                              </p:par>
                              <p:par>
                                <p:cTn id="12" presetID="10" presetClass="entr" presetSubtype="0" fill="hold" nodeType="withEffect">
                                  <p:stCondLst>
                                    <p:cond delay="7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25166" y="2854451"/>
            <a:ext cx="8624217"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divine power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has given to us all things that pertain to life and godliness, through the knowledge of Him who called us by glory and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3" y="1139621"/>
            <a:ext cx="626201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762000" y="1971960"/>
            <a:ext cx="664937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Provision for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927455" y="5783062"/>
            <a:ext cx="1950519" cy="926180"/>
          </a:xfrm>
          <a:prstGeom prst="rect">
            <a:avLst/>
          </a:prstGeom>
        </p:spPr>
      </p:pic>
      <p:sp>
        <p:nvSpPr>
          <p:cNvPr id="14" name="TextBox 13"/>
          <p:cNvSpPr txBox="1"/>
          <p:nvPr/>
        </p:nvSpPr>
        <p:spPr>
          <a:xfrm>
            <a:off x="5116074" y="5783062"/>
            <a:ext cx="157328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421304715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2" name="TextBox 11"/>
          <p:cNvSpPr txBox="1"/>
          <p:nvPr/>
        </p:nvSpPr>
        <p:spPr>
          <a:xfrm>
            <a:off x="267976" y="2877755"/>
            <a:ext cx="8624217"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which have been given to us exceedingly great and precious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(1:4a)</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3" y="1139621"/>
            <a:ext cx="626201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762000" y="1971960"/>
            <a:ext cx="664937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Provision for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927455" y="5783062"/>
            <a:ext cx="1950519" cy="92618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877974" y="5783062"/>
            <a:ext cx="1950519" cy="926180"/>
          </a:xfrm>
          <a:prstGeom prst="rect">
            <a:avLst/>
          </a:prstGeom>
        </p:spPr>
      </p:pic>
      <p:sp>
        <p:nvSpPr>
          <p:cNvPr id="18" name="TextBox 17"/>
          <p:cNvSpPr txBox="1"/>
          <p:nvPr/>
        </p:nvSpPr>
        <p:spPr>
          <a:xfrm>
            <a:off x="5116074" y="5783062"/>
            <a:ext cx="157328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6900385" y="5811836"/>
            <a:ext cx="192810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183819802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3" y="1139621"/>
            <a:ext cx="626201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927455" y="5783062"/>
            <a:ext cx="1950519" cy="92618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877974" y="5783062"/>
            <a:ext cx="1950519" cy="926180"/>
          </a:xfrm>
          <a:prstGeom prst="rect">
            <a:avLst/>
          </a:prstGeom>
        </p:spPr>
      </p:pic>
      <p:sp>
        <p:nvSpPr>
          <p:cNvPr id="18" name="TextBox 17"/>
          <p:cNvSpPr txBox="1"/>
          <p:nvPr/>
        </p:nvSpPr>
        <p:spPr>
          <a:xfrm>
            <a:off x="5116074" y="5783062"/>
            <a:ext cx="157328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6900385" y="5799375"/>
            <a:ext cx="192810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189307" y="2863416"/>
            <a:ext cx="8624217"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these you may be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partakers</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divine nature, having escaped the corruption that is in the </a:t>
            </a:r>
            <a:endPar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world through lust.”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5879933" y="4859108"/>
            <a:ext cx="1950519" cy="926180"/>
          </a:xfrm>
          <a:prstGeom prst="rect">
            <a:avLst/>
          </a:prstGeom>
        </p:spPr>
      </p:pic>
      <p:sp>
        <p:nvSpPr>
          <p:cNvPr id="15" name="TextBox 14"/>
          <p:cNvSpPr txBox="1"/>
          <p:nvPr/>
        </p:nvSpPr>
        <p:spPr>
          <a:xfrm>
            <a:off x="762000" y="1971960"/>
            <a:ext cx="664937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Partakers of Holiness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1:4b</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5925125" y="4886133"/>
            <a:ext cx="192810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225647164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2" presetClass="entr" presetSubtype="8" fill="hold" grpId="0" nodeType="after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47650" y="1673814"/>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Blessed Hope is the certainty that our God and Savior Jesus Christ is retuning soon, just as He promised before the Day of the Lord, and when it does the world is going to burn. </a:t>
            </a:r>
            <a:r>
              <a:rPr lang="en-US" sz="44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(3:10).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light of this Peter tells us how we should then live.</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18549034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2860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8" name="TextBox 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5" name="TextBox 4"/>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4081789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4020138"/>
            <a:ext cx="8421293" cy="144655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Hold Fast the Hope of Christ’s Coming</a:t>
            </a:r>
          </a:p>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89307" y="1199122"/>
            <a:ext cx="7659293"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Greeting and Blessing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174066" y="5657245"/>
            <a:ext cx="7141133"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Parting Thoughts –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3:13-14</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0" name="TextBox 9"/>
          <p:cNvSpPr txBox="1"/>
          <p:nvPr/>
        </p:nvSpPr>
        <p:spPr>
          <a:xfrm>
            <a:off x="174067" y="2133600"/>
            <a:ext cx="8969933"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Prologue</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Basis and Basics of Holiness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19787" y="3060140"/>
            <a:ext cx="8573693"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Purpose</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Establish Them in the Truth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2978156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TextBox 22"/>
          <p:cNvSpPr txBox="1"/>
          <p:nvPr/>
        </p:nvSpPr>
        <p:spPr>
          <a:xfrm>
            <a:off x="2545055" y="3086842"/>
            <a:ext cx="6324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Provisions</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Holiness – </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:3</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0" name="TextBox 9"/>
          <p:cNvSpPr txBox="1"/>
          <p:nvPr/>
        </p:nvSpPr>
        <p:spPr>
          <a:xfrm>
            <a:off x="304800" y="1364397"/>
            <a:ext cx="616136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Prologue</a:t>
            </a:r>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[Introduction]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46384" y="2244705"/>
            <a:ext cx="5506048"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Basis</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2704757" y="5829363"/>
            <a:ext cx="6324600" cy="769441"/>
          </a:xfrm>
          <a:prstGeom prst="rect">
            <a:avLst/>
          </a:prstGeom>
          <a:noFill/>
          <a:effectLst>
            <a:glow rad="63500">
              <a:schemeClr val="accent1">
                <a:satMod val="175000"/>
                <a:alpha val="40000"/>
              </a:schemeClr>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Partakers</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Holiness – </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:4b</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125612" y="4006469"/>
            <a:ext cx="4229443"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Divine Power – </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:3</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125611" y="4900761"/>
            <a:ext cx="516348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Divine Promises – </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:4a</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12037358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7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TextBox 22"/>
          <p:cNvSpPr txBox="1"/>
          <p:nvPr/>
        </p:nvSpPr>
        <p:spPr>
          <a:xfrm>
            <a:off x="2438399" y="3137232"/>
            <a:ext cx="6705601"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1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Characteristics</a:t>
            </a:r>
            <a:r>
              <a:rPr lang="en-US" sz="41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 </a:t>
            </a:r>
            <a:r>
              <a:rPr lang="en-US" sz="41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1:5-7</a:t>
            </a:r>
            <a:endParaRPr lang="en-US" sz="41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2" name="TextBox 11"/>
          <p:cNvSpPr txBox="1"/>
          <p:nvPr/>
        </p:nvSpPr>
        <p:spPr>
          <a:xfrm>
            <a:off x="2438399" y="3998982"/>
            <a:ext cx="6705602"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1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Consequences</a:t>
            </a:r>
            <a:r>
              <a:rPr lang="en-US" sz="41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 </a:t>
            </a:r>
            <a:r>
              <a:rPr lang="en-US" sz="41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1:8-9</a:t>
            </a:r>
            <a:endParaRPr lang="en-US" sz="41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2438399" y="4933998"/>
            <a:ext cx="6705601"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1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Conclusiveness</a:t>
            </a:r>
            <a:r>
              <a:rPr lang="en-US" sz="41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 </a:t>
            </a:r>
            <a:r>
              <a:rPr lang="en-US" sz="41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1:10-11</a:t>
            </a:r>
            <a:endParaRPr lang="en-US" sz="41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
        <p:nvSpPr>
          <p:cNvPr id="18" name="TextBox 17"/>
          <p:cNvSpPr txBox="1"/>
          <p:nvPr/>
        </p:nvSpPr>
        <p:spPr>
          <a:xfrm>
            <a:off x="304800" y="1364397"/>
            <a:ext cx="616136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Prologue</a:t>
            </a:r>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[Introduction]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2046384" y="2244705"/>
            <a:ext cx="5506048"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Basics</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Holiness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97537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0" name="TextBox 9"/>
          <p:cNvSpPr txBox="1"/>
          <p:nvPr/>
        </p:nvSpPr>
        <p:spPr>
          <a:xfrm>
            <a:off x="87033" y="1628832"/>
            <a:ext cx="8942324" cy="2123658"/>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Purpose: </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Truth in which</a:t>
            </a:r>
          </a:p>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they Stand, Taught by a Present and</a:t>
            </a:r>
          </a:p>
          <a:p>
            <a:pPr algn="just"/>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Future Reminder </a:t>
            </a:r>
            <a:r>
              <a:rPr lang="en-US" sz="42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endPar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167080452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362346" y="3020686"/>
            <a:ext cx="872412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Hope of Christ’s Coming is a Certainty – </a:t>
            </a:r>
            <a:r>
              <a:rPr lang="en-US" sz="41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1:16-21</a:t>
            </a:r>
            <a:endParaRPr lang="en-US" sz="41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4825" y="1488797"/>
            <a:ext cx="8446471" cy="144655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Hold Fast to the Hope of Christ’s Coming</a:t>
            </a:r>
          </a:p>
          <a:p>
            <a:pPr algn="just"/>
            <a:r>
              <a:rPr lang="en-US" sz="44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endPar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54120" y="3923679"/>
            <a:ext cx="8781653" cy="138499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Hope of Christ’s Coming will Encounter Opposition – </a:t>
            </a:r>
            <a:r>
              <a:rPr lang="en-US" sz="4100" b="1" dirty="0" smtClean="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 – 3:9</a:t>
            </a:r>
            <a:endParaRPr lang="en-US" sz="41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a:t>
            </a: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PETER</a:t>
            </a:r>
          </a:p>
        </p:txBody>
      </p:sp>
    </p:spTree>
    <p:extLst>
      <p:ext uri="{BB962C8B-B14F-4D97-AF65-F5344CB8AC3E}">
        <p14:creationId xmlns:p14="http://schemas.microsoft.com/office/powerpoint/2010/main" val="439845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215909</TotalTime>
  <Words>2450</Words>
  <Application>Microsoft Office PowerPoint</Application>
  <PresentationFormat>On-screen Show (4:3)</PresentationFormat>
  <Paragraphs>218</Paragraphs>
  <Slides>26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3670</cp:revision>
  <dcterms:created xsi:type="dcterms:W3CDTF">2010-02-05T17:09:41Z</dcterms:created>
  <dcterms:modified xsi:type="dcterms:W3CDTF">2020-07-06T00:10:15Z</dcterms:modified>
</cp:coreProperties>
</file>